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57">
          <p15:clr>
            <a:srgbClr val="9AA0A6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7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6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6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6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7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7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7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projects.eclipse.org/projects/technology.egit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rojects.eclipse.org/projects/technology.egit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projects.eclipse.org/projects/technology.egit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rojects.eclipse.org/projects/technology.egit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projects.eclipse.org/projects/technology.egit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2688663" y="2571648"/>
            <a:ext cx="3766675" cy="1714700"/>
            <a:chOff x="2601025" y="2685398"/>
            <a:chExt cx="3766675" cy="1714700"/>
          </a:xfrm>
        </p:grpSpPr>
        <p:sp>
          <p:nvSpPr>
            <p:cNvPr id="55" name="Google Shape;55;p13"/>
            <p:cNvSpPr txBox="1"/>
            <p:nvPr/>
          </p:nvSpPr>
          <p:spPr>
            <a:xfrm>
              <a:off x="4315700" y="2867000"/>
              <a:ext cx="2052000" cy="13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1" i="0" lang="ko-KR" sz="8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Git</a:t>
              </a:r>
              <a:endParaRPr b="1" i="0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01025" y="2685398"/>
              <a:ext cx="1714678" cy="1714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3"/>
            <p:cNvSpPr txBox="1"/>
            <p:nvPr/>
          </p:nvSpPr>
          <p:spPr>
            <a:xfrm>
              <a:off x="4409925" y="3959450"/>
              <a:ext cx="1592400" cy="3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ko-KR" sz="1200" u="none" cap="none" strike="noStrike">
                  <a:solidFill>
                    <a:srgbClr val="B7B7B7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분산버전관리시스템</a:t>
              </a:r>
              <a:endParaRPr b="1" i="0" sz="1200" u="none" cap="none" strike="noStrike">
                <a:solidFill>
                  <a:srgbClr val="B7B7B7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58" name="Google Shape;58;p13"/>
          <p:cNvSpPr txBox="1"/>
          <p:nvPr/>
        </p:nvSpPr>
        <p:spPr>
          <a:xfrm>
            <a:off x="2688663" y="4415068"/>
            <a:ext cx="3766676" cy="782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chemeClr val="accent4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Step3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C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협업</a:t>
            </a:r>
            <a:endParaRPr b="1" i="0" sz="1200" u="none" cap="none" strike="noStrike">
              <a:solidFill>
                <a:srgbClr val="C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, 실내이(가) 표시된 사진&#10;&#10;자동 생성된 설명" id="134" name="Google Shape;13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639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1-3-1. 초대받은 사용자로 로그인한 상태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140" name="Google Shape;14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39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1-3-2. 초대 링크 혹은 이메일을 통해 초대를 수락/거절을 선택하는 화면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3779520" y="2621280"/>
            <a:ext cx="1026160" cy="335279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148" name="Google Shape;14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639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1-3-3. 협업자 제안 수락 후 접근 권한을 부여받은 상태로 레포에 접근한 화면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0" name="Google Shape;150;p24"/>
          <p:cNvSpPr/>
          <p:nvPr/>
        </p:nvSpPr>
        <p:spPr>
          <a:xfrm>
            <a:off x="1076960" y="1056641"/>
            <a:ext cx="3515360" cy="31496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1" name="Google Shape;151;p24"/>
          <p:cNvSpPr/>
          <p:nvPr/>
        </p:nvSpPr>
        <p:spPr>
          <a:xfrm>
            <a:off x="7833360" y="1158241"/>
            <a:ext cx="589280" cy="23368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2" name="Google Shape;152;p24"/>
          <p:cNvSpPr/>
          <p:nvPr/>
        </p:nvSpPr>
        <p:spPr>
          <a:xfrm>
            <a:off x="1229360" y="1534161"/>
            <a:ext cx="2052320" cy="213359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, 노트북, 모니터, 실내이(가) 표시된 사진&#10;&#10;자동 생성된 설명" id="157" name="Google Shape;15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38213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1-2-4. 초대 수락후, 협업자 관계가 된 것을 출력하는 소유자의 설정화면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9" name="Google Shape;159;p25"/>
          <p:cNvSpPr/>
          <p:nvPr/>
        </p:nvSpPr>
        <p:spPr>
          <a:xfrm>
            <a:off x="2905760" y="2124333"/>
            <a:ext cx="5080000" cy="496948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2297" y="1813723"/>
            <a:ext cx="993369" cy="92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2637" y="2277963"/>
            <a:ext cx="2302075" cy="23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2297" y="4179726"/>
            <a:ext cx="993369" cy="92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666" y="2964760"/>
            <a:ext cx="993369" cy="9284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6"/>
          <p:cNvCxnSpPr/>
          <p:nvPr/>
        </p:nvCxnSpPr>
        <p:spPr>
          <a:xfrm>
            <a:off x="4216400" y="3429000"/>
            <a:ext cx="1798320" cy="0"/>
          </a:xfrm>
          <a:prstGeom prst="straightConnector1">
            <a:avLst/>
          </a:prstGeom>
          <a:noFill/>
          <a:ln cap="flat" cmpd="sng" w="793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" name="Google Shape;169;p26"/>
          <p:cNvCxnSpPr/>
          <p:nvPr/>
        </p:nvCxnSpPr>
        <p:spPr>
          <a:xfrm flipH="1" rot="10800000">
            <a:off x="4124677" y="2474042"/>
            <a:ext cx="914683" cy="378900"/>
          </a:xfrm>
          <a:prstGeom prst="straightConnector1">
            <a:avLst/>
          </a:prstGeom>
          <a:noFill/>
          <a:ln cap="flat" cmpd="sng" w="793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Google Shape;170;p26"/>
          <p:cNvCxnSpPr/>
          <p:nvPr/>
        </p:nvCxnSpPr>
        <p:spPr>
          <a:xfrm>
            <a:off x="4164747" y="4005059"/>
            <a:ext cx="950813" cy="414541"/>
          </a:xfrm>
          <a:prstGeom prst="straightConnector1">
            <a:avLst/>
          </a:prstGeom>
          <a:noFill/>
          <a:ln cap="flat" cmpd="sng" w="793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3511"/>
            <a:ext cx="9144000" cy="522735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1-3-1. 협업자가 ( Clone a repository 를 수행한 뒤 ) </a:t>
            </a:r>
            <a:r>
              <a:rPr b="1"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깃 레포에 담긴 프로젝트 불러오기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7094" y="342606"/>
            <a:ext cx="6149812" cy="6172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7818" y="342606"/>
            <a:ext cx="6068363" cy="6176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7818" y="339080"/>
            <a:ext cx="6061938" cy="6176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47952"/>
            <a:ext cx="9144000" cy="6162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2297" y="1813723"/>
            <a:ext cx="993369" cy="92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2637" y="2277963"/>
            <a:ext cx="2302075" cy="23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2297" y="4179726"/>
            <a:ext cx="993369" cy="92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666" y="2964760"/>
            <a:ext cx="993369" cy="9284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4"/>
          <p:cNvCxnSpPr/>
          <p:nvPr/>
        </p:nvCxnSpPr>
        <p:spPr>
          <a:xfrm>
            <a:off x="4216400" y="3429000"/>
            <a:ext cx="1798320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68" name="Google Shape;68;p14"/>
          <p:cNvCxnSpPr/>
          <p:nvPr/>
        </p:nvCxnSpPr>
        <p:spPr>
          <a:xfrm flipH="1" rot="10800000">
            <a:off x="4124677" y="2474042"/>
            <a:ext cx="914683" cy="378900"/>
          </a:xfrm>
          <a:prstGeom prst="straightConnector1">
            <a:avLst/>
          </a:prstGeom>
          <a:noFill/>
          <a:ln cap="flat" cmpd="sng" w="2857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14"/>
          <p:cNvCxnSpPr/>
          <p:nvPr/>
        </p:nvCxnSpPr>
        <p:spPr>
          <a:xfrm>
            <a:off x="4164747" y="4005059"/>
            <a:ext cx="950813" cy="414541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9644" y="204537"/>
            <a:ext cx="6424712" cy="644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/>
        </p:nvSpPr>
        <p:spPr>
          <a:xfrm>
            <a:off x="4822350" y="2358190"/>
            <a:ext cx="1023037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협업하기</a:t>
            </a:r>
            <a:endParaRPr/>
          </a:p>
        </p:txBody>
      </p:sp>
      <p:sp>
        <p:nvSpPr>
          <p:cNvPr id="207" name="Google Shape;207;p33">
            <a:hlinkClick r:id="rId3"/>
          </p:cNvPr>
          <p:cNvSpPr txBox="1"/>
          <p:nvPr/>
        </p:nvSpPr>
        <p:spPr>
          <a:xfrm>
            <a:off x="1654651" y="2353200"/>
            <a:ext cx="2667000" cy="2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Eclipse EGit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3"/>
          <p:cNvSpPr txBox="1"/>
          <p:nvPr/>
        </p:nvSpPr>
        <p:spPr>
          <a:xfrm>
            <a:off x="4822350" y="3295887"/>
            <a:ext cx="3579826" cy="1157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1. </a:t>
            </a:r>
            <a:r>
              <a:rPr b="1" i="0" lang="ko-KR" sz="1600" u="none" cap="none" strike="sng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협업자 지정하기</a:t>
            </a:r>
            <a:endParaRPr b="1" i="0" sz="1600" u="none" cap="none" strike="sng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2. 협업하기(1) Check out Branch!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3. 협업하기(2) Pull Request &amp; Merge</a:t>
            </a:r>
            <a:endParaRPr/>
          </a:p>
        </p:txBody>
      </p:sp>
      <p:pic>
        <p:nvPicPr>
          <p:cNvPr id="209" name="Google Shape;20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2637" y="2277963"/>
            <a:ext cx="2302075" cy="23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75829" y="2004356"/>
            <a:ext cx="425817" cy="39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1646" y="2240975"/>
            <a:ext cx="425817" cy="39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84303" y="2637296"/>
            <a:ext cx="425817" cy="3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/>
          <p:nvPr/>
        </p:nvSpPr>
        <p:spPr>
          <a:xfrm rot="5400000">
            <a:off x="4556912" y="3820851"/>
            <a:ext cx="218767" cy="188592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218" name="Google Shape;21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1824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2-1-1. 현재 활성화된 local의 master branch에서 파일을 작성한 상태이다.</a:t>
            </a:r>
            <a:b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: Spring MVC 패턴 설계 등, PM, PL이 구성하는 골격에 해당하는 예시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224" name="Google Shape;22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0891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5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2-1-2. Local 의 master branch를 오른쪽 클릭하고, 새 브랜치를 생성한다.(Create Branch)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6" name="Google Shape;226;p35"/>
          <p:cNvSpPr/>
          <p:nvPr/>
        </p:nvSpPr>
        <p:spPr>
          <a:xfrm>
            <a:off x="2032000" y="1514733"/>
            <a:ext cx="833120" cy="161667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7" name="Google Shape;227;p35"/>
          <p:cNvSpPr/>
          <p:nvPr/>
        </p:nvSpPr>
        <p:spPr>
          <a:xfrm>
            <a:off x="325120" y="1179452"/>
            <a:ext cx="985520" cy="263268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232" name="Google Shape;23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1824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2-1-3. Local에 생성할 새 브랜치의 이름을 정한다.</a:t>
            </a:r>
            <a:b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팀 프로젝트에서 사용할 브랜치 명명규칙을 정하고 이를 준수한다.</a:t>
            </a:r>
            <a:endParaRPr/>
          </a:p>
        </p:txBody>
      </p:sp>
      <p:sp>
        <p:nvSpPr>
          <p:cNvPr id="234" name="Google Shape;234;p36"/>
          <p:cNvSpPr/>
          <p:nvPr/>
        </p:nvSpPr>
        <p:spPr>
          <a:xfrm>
            <a:off x="3373120" y="2164973"/>
            <a:ext cx="863600" cy="222627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5" name="Google Shape;235;p36"/>
          <p:cNvSpPr/>
          <p:nvPr/>
        </p:nvSpPr>
        <p:spPr>
          <a:xfrm>
            <a:off x="4886960" y="3567053"/>
            <a:ext cx="762000" cy="232787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240" name="Google Shape;24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1824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7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2-1-4. Local에 새 브랜치가 생성되었다.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2" name="Google Shape;242;p37"/>
          <p:cNvSpPr/>
          <p:nvPr/>
        </p:nvSpPr>
        <p:spPr>
          <a:xfrm>
            <a:off x="335280" y="1179453"/>
            <a:ext cx="2255520" cy="385187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3" name="Google Shape;243;p37"/>
          <p:cNvSpPr/>
          <p:nvPr/>
        </p:nvSpPr>
        <p:spPr>
          <a:xfrm>
            <a:off x="3271520" y="2957453"/>
            <a:ext cx="1066800" cy="181987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3195320" y="3298195"/>
            <a:ext cx="392607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master로부터 생성 했으므로, 두 브랜치는 같은 ID값을 갖는다.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249" name="Google Shape;24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1824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2-2-1. Git Staging 탭에서 변경사항을 메시지와 함께 commit하자. </a:t>
            </a:r>
            <a:r>
              <a:rPr b="1"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( Local에만 저장함 )</a:t>
            </a:r>
            <a:endParaRPr/>
          </a:p>
        </p:txBody>
      </p:sp>
      <p:sp>
        <p:nvSpPr>
          <p:cNvPr id="251" name="Google Shape;251;p38"/>
          <p:cNvSpPr/>
          <p:nvPr/>
        </p:nvSpPr>
        <p:spPr>
          <a:xfrm>
            <a:off x="3738880" y="2459613"/>
            <a:ext cx="833120" cy="242947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2" name="Google Shape;252;p38"/>
          <p:cNvSpPr/>
          <p:nvPr/>
        </p:nvSpPr>
        <p:spPr>
          <a:xfrm>
            <a:off x="2672080" y="4378961"/>
            <a:ext cx="3190240" cy="49784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3" name="Google Shape;253;p38"/>
          <p:cNvSpPr/>
          <p:nvPr/>
        </p:nvSpPr>
        <p:spPr>
          <a:xfrm>
            <a:off x="5862320" y="3439160"/>
            <a:ext cx="1656080" cy="66548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4" name="Google Shape;254;p38"/>
          <p:cNvSpPr/>
          <p:nvPr/>
        </p:nvSpPr>
        <p:spPr>
          <a:xfrm>
            <a:off x="5892800" y="5101213"/>
            <a:ext cx="3159760" cy="425827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5" name="Google Shape;255;p38"/>
          <p:cNvSpPr/>
          <p:nvPr/>
        </p:nvSpPr>
        <p:spPr>
          <a:xfrm>
            <a:off x="7985760" y="5527040"/>
            <a:ext cx="1066800" cy="254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260" name="Google Shape;26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1824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9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2-2-2. History 탭에서 해당 브랜치가 변경사항이 반영되었음을 그래픽으로 확인할 수 있다.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2" name="Google Shape;262;p39"/>
          <p:cNvSpPr/>
          <p:nvPr/>
        </p:nvSpPr>
        <p:spPr>
          <a:xfrm>
            <a:off x="2357120" y="2469773"/>
            <a:ext cx="680720" cy="253107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3" name="Google Shape;263;p39"/>
          <p:cNvSpPr/>
          <p:nvPr/>
        </p:nvSpPr>
        <p:spPr>
          <a:xfrm>
            <a:off x="2367280" y="2801288"/>
            <a:ext cx="1757680" cy="627712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4" name="Google Shape;264;p39"/>
          <p:cNvSpPr/>
          <p:nvPr/>
        </p:nvSpPr>
        <p:spPr>
          <a:xfrm>
            <a:off x="6512560" y="3918888"/>
            <a:ext cx="2631440" cy="307672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269" name="Google Shape;2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1824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0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2-2-3. 소스를 좀더 개선했다는 가정하에 파일을 수정해보자.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1" name="Google Shape;271;p40"/>
          <p:cNvSpPr/>
          <p:nvPr/>
        </p:nvSpPr>
        <p:spPr>
          <a:xfrm>
            <a:off x="3352800" y="1764968"/>
            <a:ext cx="3169920" cy="378792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276" name="Google Shape;27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601824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1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2-2-4. 다시 한번 Git Staging 탭에서 변경사항을 commit하자. </a:t>
            </a:r>
            <a:r>
              <a:rPr b="1"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( Local에만 저장함 )</a:t>
            </a:r>
            <a:endParaRPr/>
          </a:p>
        </p:txBody>
      </p:sp>
      <p:sp>
        <p:nvSpPr>
          <p:cNvPr id="278" name="Google Shape;278;p41"/>
          <p:cNvSpPr/>
          <p:nvPr/>
        </p:nvSpPr>
        <p:spPr>
          <a:xfrm>
            <a:off x="3464560" y="2468879"/>
            <a:ext cx="833120" cy="242947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9" name="Google Shape;279;p41"/>
          <p:cNvSpPr/>
          <p:nvPr/>
        </p:nvSpPr>
        <p:spPr>
          <a:xfrm>
            <a:off x="2418080" y="4389121"/>
            <a:ext cx="3261360" cy="49784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0" name="Google Shape;280;p41"/>
          <p:cNvSpPr/>
          <p:nvPr/>
        </p:nvSpPr>
        <p:spPr>
          <a:xfrm>
            <a:off x="5760720" y="3357880"/>
            <a:ext cx="1725305" cy="66548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1" name="Google Shape;281;p41"/>
          <p:cNvSpPr/>
          <p:nvPr/>
        </p:nvSpPr>
        <p:spPr>
          <a:xfrm>
            <a:off x="5760720" y="5101213"/>
            <a:ext cx="3291840" cy="425827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2" name="Google Shape;282;p41"/>
          <p:cNvSpPr/>
          <p:nvPr/>
        </p:nvSpPr>
        <p:spPr>
          <a:xfrm>
            <a:off x="7985760" y="5527040"/>
            <a:ext cx="1066800" cy="254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4822350" y="2358190"/>
            <a:ext cx="1023037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Step3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협업하기</a:t>
            </a:r>
            <a:endParaRPr/>
          </a:p>
        </p:txBody>
      </p:sp>
      <p:sp>
        <p:nvSpPr>
          <p:cNvPr id="75" name="Google Shape;75;p15">
            <a:hlinkClick r:id="rId3"/>
          </p:cNvPr>
          <p:cNvSpPr txBox="1"/>
          <p:nvPr/>
        </p:nvSpPr>
        <p:spPr>
          <a:xfrm>
            <a:off x="1654651" y="2353200"/>
            <a:ext cx="2667000" cy="2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Eclipse EGit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4822350" y="3295887"/>
            <a:ext cx="3579826" cy="1157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1. 협업자 지정하기</a:t>
            </a:r>
            <a:endParaRPr b="1" i="0" sz="16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2. 협업하기(1) Check out Branch!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3. 협업하기(2) Pull Request &amp; Merge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2637" y="2277963"/>
            <a:ext cx="2302075" cy="23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75829" y="2004356"/>
            <a:ext cx="425817" cy="39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1646" y="2240975"/>
            <a:ext cx="425817" cy="39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84303" y="2637296"/>
            <a:ext cx="425817" cy="39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287" name="Google Shape;28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1824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2"/>
          <p:cNvSpPr/>
          <p:nvPr/>
        </p:nvSpPr>
        <p:spPr>
          <a:xfrm>
            <a:off x="2357120" y="2469773"/>
            <a:ext cx="680720" cy="253107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9" name="Google Shape;289;p42"/>
          <p:cNvSpPr/>
          <p:nvPr/>
        </p:nvSpPr>
        <p:spPr>
          <a:xfrm>
            <a:off x="2367280" y="2801288"/>
            <a:ext cx="1910080" cy="754712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0" name="Google Shape;290;p42"/>
          <p:cNvSpPr/>
          <p:nvPr/>
        </p:nvSpPr>
        <p:spPr>
          <a:xfrm>
            <a:off x="6512560" y="3918888"/>
            <a:ext cx="2631440" cy="307672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1" name="Google Shape;291;p42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2-2-5. History 탭에서 해당 브랜치가 </a:t>
            </a:r>
            <a:r>
              <a:rPr b="1"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또</a:t>
            </a: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 변경사항이 반영되었음을 그래픽으로 확인할 수 있다.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296" name="Google Shape;29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601824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3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2-3-1. 작업이 끝나서 공유한다는 가정으로 이 브랜치를 Push해보자 </a:t>
            </a:r>
            <a:r>
              <a:rPr b="1"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: 브랜치 우클릭 - Push</a:t>
            </a:r>
            <a:endParaRPr/>
          </a:p>
        </p:txBody>
      </p:sp>
      <p:sp>
        <p:nvSpPr>
          <p:cNvPr id="298" name="Google Shape;298;p43"/>
          <p:cNvSpPr/>
          <p:nvPr/>
        </p:nvSpPr>
        <p:spPr>
          <a:xfrm>
            <a:off x="2733040" y="2069768"/>
            <a:ext cx="792480" cy="195912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9" name="Google Shape;299;p43"/>
          <p:cNvSpPr/>
          <p:nvPr/>
        </p:nvSpPr>
        <p:spPr>
          <a:xfrm>
            <a:off x="3048000" y="2650324"/>
            <a:ext cx="792480" cy="195912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0" name="Google Shape;300;p43"/>
          <p:cNvSpPr/>
          <p:nvPr/>
        </p:nvSpPr>
        <p:spPr>
          <a:xfrm>
            <a:off x="345440" y="1168400"/>
            <a:ext cx="2001520" cy="28448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1" name="Google Shape;301;p43"/>
          <p:cNvSpPr txBox="1"/>
          <p:nvPr/>
        </p:nvSpPr>
        <p:spPr>
          <a:xfrm>
            <a:off x="2956560" y="2825916"/>
            <a:ext cx="320472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깃 웹 서버에 내용을 반영할 브랜치 이름 (없으면 생성됨)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306" name="Google Shape;30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601824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4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2-3-2. Local(로컬)과 Remote(웹)간의 반영 대한 최종 확인(Confirmation) 후, Push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8" name="Google Shape;308;p44"/>
          <p:cNvSpPr/>
          <p:nvPr/>
        </p:nvSpPr>
        <p:spPr>
          <a:xfrm>
            <a:off x="2743200" y="1947848"/>
            <a:ext cx="2082800" cy="226392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9" name="Google Shape;309;p44"/>
          <p:cNvSpPr/>
          <p:nvPr/>
        </p:nvSpPr>
        <p:spPr>
          <a:xfrm>
            <a:off x="5008880" y="4650408"/>
            <a:ext cx="721360" cy="236552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314" name="Google Shape;31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1824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5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2-3-3. Push가 되는 과정</a:t>
            </a:r>
            <a:r>
              <a:rPr b="1"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: 웹 서버의 .git이 있는 레포가 목적지가 된다.</a:t>
            </a:r>
            <a:endParaRPr/>
          </a:p>
        </p:txBody>
      </p:sp>
      <p:sp>
        <p:nvSpPr>
          <p:cNvPr id="316" name="Google Shape;316;p45"/>
          <p:cNvSpPr/>
          <p:nvPr/>
        </p:nvSpPr>
        <p:spPr>
          <a:xfrm>
            <a:off x="7091680" y="5801359"/>
            <a:ext cx="2052320" cy="21688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7" name="Google Shape;317;p45"/>
          <p:cNvSpPr/>
          <p:nvPr/>
        </p:nvSpPr>
        <p:spPr>
          <a:xfrm>
            <a:off x="2367280" y="2740328"/>
            <a:ext cx="2753360" cy="429592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322" name="Google Shape;32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1824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6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2-3-4. Push가 완료된 결과창</a:t>
            </a:r>
            <a:endParaRPr b="1" i="0" sz="1800" u="none" cap="none" strike="noStrike">
              <a:solidFill>
                <a:srgbClr val="FFFF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: 에러가 발생하면 Fetch를 해서 Remote Tracking 상태를 갱신하자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4" name="Google Shape;324;p46"/>
          <p:cNvSpPr/>
          <p:nvPr/>
        </p:nvSpPr>
        <p:spPr>
          <a:xfrm>
            <a:off x="2540000" y="1673528"/>
            <a:ext cx="548640" cy="155272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5" name="Google Shape;325;p46"/>
          <p:cNvSpPr/>
          <p:nvPr/>
        </p:nvSpPr>
        <p:spPr>
          <a:xfrm>
            <a:off x="6146800" y="4711368"/>
            <a:ext cx="721360" cy="236552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330" name="Google Shape;33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601824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7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2-3-5. Push가 완료된 히스토리</a:t>
            </a:r>
            <a:endParaRPr b="1" i="0" sz="1800" u="none" cap="none" strike="noStrike">
              <a:solidFill>
                <a:srgbClr val="FFFF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: Remote Tracking에 보이는 웹 서버의 브랜치를 확인 할 수 있다.</a:t>
            </a:r>
            <a:endParaRPr/>
          </a:p>
        </p:txBody>
      </p:sp>
      <p:sp>
        <p:nvSpPr>
          <p:cNvPr id="332" name="Google Shape;332;p47"/>
          <p:cNvSpPr/>
          <p:nvPr/>
        </p:nvSpPr>
        <p:spPr>
          <a:xfrm>
            <a:off x="335280" y="1541448"/>
            <a:ext cx="2001520" cy="267032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3" name="Google Shape;333;p47"/>
          <p:cNvSpPr/>
          <p:nvPr/>
        </p:nvSpPr>
        <p:spPr>
          <a:xfrm>
            <a:off x="2336800" y="2526968"/>
            <a:ext cx="650240" cy="267032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4" name="Google Shape;334;p47"/>
          <p:cNvSpPr/>
          <p:nvPr/>
        </p:nvSpPr>
        <p:spPr>
          <a:xfrm>
            <a:off x="3688080" y="3009122"/>
            <a:ext cx="762000" cy="221758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8"/>
          <p:cNvSpPr txBox="1"/>
          <p:nvPr/>
        </p:nvSpPr>
        <p:spPr>
          <a:xfrm>
            <a:off x="4822350" y="2358190"/>
            <a:ext cx="1023037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협업하기</a:t>
            </a:r>
            <a:endParaRPr/>
          </a:p>
        </p:txBody>
      </p:sp>
      <p:sp>
        <p:nvSpPr>
          <p:cNvPr id="340" name="Google Shape;340;p48">
            <a:hlinkClick r:id="rId3"/>
          </p:cNvPr>
          <p:cNvSpPr txBox="1"/>
          <p:nvPr/>
        </p:nvSpPr>
        <p:spPr>
          <a:xfrm>
            <a:off x="1654651" y="2353200"/>
            <a:ext cx="2667000" cy="2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Eclipse EGit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8"/>
          <p:cNvSpPr txBox="1"/>
          <p:nvPr/>
        </p:nvSpPr>
        <p:spPr>
          <a:xfrm>
            <a:off x="4822350" y="3295887"/>
            <a:ext cx="3579826" cy="1157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1. </a:t>
            </a:r>
            <a:r>
              <a:rPr b="1" i="0" lang="ko-KR" sz="1600" u="none" cap="none" strike="sng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협업자 지정하기</a:t>
            </a:r>
            <a:endParaRPr b="1" i="0" sz="1600" u="none" cap="none" strike="sng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2. 협업하기(1</a:t>
            </a:r>
            <a:r>
              <a:rPr b="1" i="0" lang="ko-KR" sz="1600" u="none" cap="none" strike="noStrike">
                <a:solidFill>
                  <a:srgbClr val="FF0000"/>
                </a:solidFill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+1</a:t>
            </a:r>
            <a:r>
              <a:rPr b="1" i="0" lang="ko-KR" sz="1600" u="none" cap="none" strike="noStrike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) Check out Branch!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3. 협업하기(2) Pull Request &amp; Merge</a:t>
            </a:r>
            <a:endParaRPr/>
          </a:p>
        </p:txBody>
      </p:sp>
      <p:pic>
        <p:nvPicPr>
          <p:cNvPr id="342" name="Google Shape;34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2637" y="2277963"/>
            <a:ext cx="2302075" cy="23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75829" y="2004356"/>
            <a:ext cx="425817" cy="39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1646" y="2240975"/>
            <a:ext cx="425817" cy="39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84303" y="2637296"/>
            <a:ext cx="425817" cy="3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8"/>
          <p:cNvSpPr/>
          <p:nvPr/>
        </p:nvSpPr>
        <p:spPr>
          <a:xfrm rot="5400000">
            <a:off x="4556912" y="3820851"/>
            <a:ext cx="218767" cy="188592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351" name="Google Shape;35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3055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9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2-4-1. 만약, Front PL과 Back PL이 </a:t>
            </a:r>
            <a:r>
              <a:rPr b="1"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나누어서 작업한다</a:t>
            </a: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고 할 때,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master로부터</a:t>
            </a: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 또 다른 브랜치를 만들어 보자 </a:t>
            </a:r>
            <a:r>
              <a:rPr b="1"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: 체크아웃 ( Check out )</a:t>
            </a:r>
            <a:endParaRPr/>
          </a:p>
        </p:txBody>
      </p:sp>
      <p:sp>
        <p:nvSpPr>
          <p:cNvPr id="353" name="Google Shape;353;p49"/>
          <p:cNvSpPr/>
          <p:nvPr/>
        </p:nvSpPr>
        <p:spPr>
          <a:xfrm>
            <a:off x="2997200" y="3307961"/>
            <a:ext cx="965200" cy="197239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4" name="Google Shape;354;p49"/>
          <p:cNvSpPr/>
          <p:nvPr/>
        </p:nvSpPr>
        <p:spPr>
          <a:xfrm>
            <a:off x="5242560" y="3572121"/>
            <a:ext cx="772160" cy="187079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359" name="Google Shape;35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1824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0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2-4-2. 웹서버에 올라와있는 master브랜치로부터 체크아웃을 진행하자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1" name="Google Shape;361;p50"/>
          <p:cNvSpPr/>
          <p:nvPr/>
        </p:nvSpPr>
        <p:spPr>
          <a:xfrm>
            <a:off x="3180080" y="2822043"/>
            <a:ext cx="894080" cy="164997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2" name="Google Shape;362;p50"/>
          <p:cNvSpPr/>
          <p:nvPr/>
        </p:nvSpPr>
        <p:spPr>
          <a:xfrm>
            <a:off x="4947920" y="3149600"/>
            <a:ext cx="680720" cy="23876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367" name="Google Shape;36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1824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1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2-4-3. local에 새 브랜치를 생성하자 : Check out as New Local Branch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9" name="Google Shape;369;p51"/>
          <p:cNvSpPr/>
          <p:nvPr/>
        </p:nvSpPr>
        <p:spPr>
          <a:xfrm>
            <a:off x="2550160" y="3147163"/>
            <a:ext cx="1361440" cy="205637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0" name="Google Shape;370;p51"/>
          <p:cNvSpPr txBox="1"/>
          <p:nvPr/>
        </p:nvSpPr>
        <p:spPr>
          <a:xfrm>
            <a:off x="2570480" y="2886011"/>
            <a:ext cx="372730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새 로컬 브랜치를 만들어서 내려받고(pull) 전환하기 (check out)</a:t>
            </a:r>
            <a:endParaRPr/>
          </a:p>
        </p:txBody>
      </p:sp>
      <p:sp>
        <p:nvSpPr>
          <p:cNvPr id="371" name="Google Shape;371;p51"/>
          <p:cNvSpPr txBox="1"/>
          <p:nvPr/>
        </p:nvSpPr>
        <p:spPr>
          <a:xfrm>
            <a:off x="3911600" y="3423920"/>
            <a:ext cx="282160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현재 브랜치에 내려받고(pull) 커밋(commit)하기</a:t>
            </a:r>
            <a:endParaRPr b="1" i="0" sz="1000" u="none" cap="none" strike="noStrike">
              <a:solidFill>
                <a:srgbClr val="C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4822350" y="2358190"/>
            <a:ext cx="1023037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협업하기</a:t>
            </a:r>
            <a:endParaRPr/>
          </a:p>
        </p:txBody>
      </p:sp>
      <p:sp>
        <p:nvSpPr>
          <p:cNvPr id="86" name="Google Shape;86;p16">
            <a:hlinkClick r:id="rId3"/>
          </p:cNvPr>
          <p:cNvSpPr txBox="1"/>
          <p:nvPr/>
        </p:nvSpPr>
        <p:spPr>
          <a:xfrm>
            <a:off x="1654651" y="2353200"/>
            <a:ext cx="2667000" cy="2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Eclipse EGit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4822350" y="3295887"/>
            <a:ext cx="3579826" cy="1157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1. 협업자 지정하기</a:t>
            </a:r>
            <a:endParaRPr b="1" i="0" sz="1600" u="none" cap="none" strike="noStrike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2. 협업하기(1) Check out Branch!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3. 협업하기(2) Pull Request &amp; Merge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2637" y="2277963"/>
            <a:ext cx="2302075" cy="23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75829" y="2004356"/>
            <a:ext cx="425817" cy="39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1646" y="2240975"/>
            <a:ext cx="425817" cy="39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84303" y="2637296"/>
            <a:ext cx="425817" cy="3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 rot="5400000">
            <a:off x="4556912" y="3464408"/>
            <a:ext cx="218767" cy="188592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376" name="Google Shape;37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21202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2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2-4-4. local에 새 브랜치가 생성되었다.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8" name="Google Shape;378;p52"/>
          <p:cNvSpPr/>
          <p:nvPr/>
        </p:nvSpPr>
        <p:spPr>
          <a:xfrm>
            <a:off x="2987040" y="3295701"/>
            <a:ext cx="843280" cy="209499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9" name="Google Shape;379;p52"/>
          <p:cNvSpPr/>
          <p:nvPr/>
        </p:nvSpPr>
        <p:spPr>
          <a:xfrm>
            <a:off x="254000" y="1186283"/>
            <a:ext cx="2072640" cy="510437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384" name="Google Shape;38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1824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3"/>
          <p:cNvSpPr/>
          <p:nvPr/>
        </p:nvSpPr>
        <p:spPr>
          <a:xfrm>
            <a:off x="365760" y="1135483"/>
            <a:ext cx="1168400" cy="429157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6" name="Google Shape;386;p53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2-5-1. 새로 소스를 추가하는 것을 상징하는 파일 2개를 생성했다.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7" name="Google Shape;387;p53"/>
          <p:cNvSpPr/>
          <p:nvPr/>
        </p:nvSpPr>
        <p:spPr>
          <a:xfrm>
            <a:off x="2235200" y="536043"/>
            <a:ext cx="3860800" cy="1445157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393" name="Google Shape;39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601824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4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2-5-2. Git Staging에서 변경사항을 메시지와 함께 Commit and Push로 웹에 반영하자.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5" name="Google Shape;395;p54"/>
          <p:cNvSpPr/>
          <p:nvPr/>
        </p:nvSpPr>
        <p:spPr>
          <a:xfrm>
            <a:off x="457200" y="1389483"/>
            <a:ext cx="1879600" cy="185317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6" name="Google Shape;396;p54"/>
          <p:cNvSpPr/>
          <p:nvPr/>
        </p:nvSpPr>
        <p:spPr>
          <a:xfrm>
            <a:off x="2428240" y="4409440"/>
            <a:ext cx="3291840" cy="77216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7" name="Google Shape;397;p54"/>
          <p:cNvSpPr/>
          <p:nvPr/>
        </p:nvSpPr>
        <p:spPr>
          <a:xfrm>
            <a:off x="5750560" y="3429000"/>
            <a:ext cx="3291840" cy="980439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8" name="Google Shape;398;p54"/>
          <p:cNvSpPr/>
          <p:nvPr/>
        </p:nvSpPr>
        <p:spPr>
          <a:xfrm>
            <a:off x="5750560" y="5108587"/>
            <a:ext cx="3291840" cy="408293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9" name="Google Shape;399;p54"/>
          <p:cNvSpPr/>
          <p:nvPr/>
        </p:nvSpPr>
        <p:spPr>
          <a:xfrm>
            <a:off x="6929120" y="5516881"/>
            <a:ext cx="1087120" cy="27432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404" name="Google Shape;40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1824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5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2-5-3. History에서 브랜치가 분기되어 저장되었다는 것을 확인할 수 있다.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6" name="Google Shape;406;p55"/>
          <p:cNvSpPr/>
          <p:nvPr/>
        </p:nvSpPr>
        <p:spPr>
          <a:xfrm>
            <a:off x="6492240" y="3962400"/>
            <a:ext cx="2651760" cy="609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7" name="Google Shape;407;p55"/>
          <p:cNvSpPr/>
          <p:nvPr/>
        </p:nvSpPr>
        <p:spPr>
          <a:xfrm>
            <a:off x="2336800" y="2550160"/>
            <a:ext cx="660400" cy="23368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8" name="Google Shape;408;p55"/>
          <p:cNvSpPr/>
          <p:nvPr/>
        </p:nvSpPr>
        <p:spPr>
          <a:xfrm>
            <a:off x="2407920" y="2885440"/>
            <a:ext cx="2550160" cy="914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9" name="Google Shape;409;p55"/>
          <p:cNvSpPr/>
          <p:nvPr/>
        </p:nvSpPr>
        <p:spPr>
          <a:xfrm>
            <a:off x="2997200" y="3042920"/>
            <a:ext cx="812800" cy="16764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0" name="Google Shape;410;p55"/>
          <p:cNvSpPr/>
          <p:nvPr/>
        </p:nvSpPr>
        <p:spPr>
          <a:xfrm>
            <a:off x="477520" y="1910080"/>
            <a:ext cx="1859280" cy="152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415" name="Google Shape;41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30552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6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2-5-4. 만약 이 과정 중에 실패한다면, Fetch From Upstream으로</a:t>
            </a:r>
            <a:b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해당 레포의 웹서버 측 변동사항을 갱신하자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7" name="Google Shape;417;p56"/>
          <p:cNvSpPr/>
          <p:nvPr/>
        </p:nvSpPr>
        <p:spPr>
          <a:xfrm>
            <a:off x="2021840" y="1717040"/>
            <a:ext cx="1066800" cy="17272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8" name="Google Shape;418;p56"/>
          <p:cNvSpPr/>
          <p:nvPr/>
        </p:nvSpPr>
        <p:spPr>
          <a:xfrm>
            <a:off x="66040" y="889592"/>
            <a:ext cx="1823720" cy="187368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7"/>
          <p:cNvSpPr txBox="1"/>
          <p:nvPr/>
        </p:nvSpPr>
        <p:spPr>
          <a:xfrm>
            <a:off x="4822350" y="2358190"/>
            <a:ext cx="1023037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협업하기</a:t>
            </a:r>
            <a:endParaRPr/>
          </a:p>
        </p:txBody>
      </p:sp>
      <p:sp>
        <p:nvSpPr>
          <p:cNvPr id="424" name="Google Shape;424;p57">
            <a:hlinkClick r:id="rId3"/>
          </p:cNvPr>
          <p:cNvSpPr txBox="1"/>
          <p:nvPr/>
        </p:nvSpPr>
        <p:spPr>
          <a:xfrm>
            <a:off x="1654651" y="2353200"/>
            <a:ext cx="2667000" cy="2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Eclipse EGit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7"/>
          <p:cNvSpPr txBox="1"/>
          <p:nvPr/>
        </p:nvSpPr>
        <p:spPr>
          <a:xfrm>
            <a:off x="4822350" y="3295887"/>
            <a:ext cx="3579826" cy="1157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1. </a:t>
            </a:r>
            <a:r>
              <a:rPr b="1" i="0" lang="ko-KR" sz="1600" u="none" cap="none" strike="sng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협업자 지정하기</a:t>
            </a:r>
            <a:endParaRPr b="1" i="0" sz="1600" u="none" cap="none" strike="sng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2. </a:t>
            </a:r>
            <a:r>
              <a:rPr b="1" i="0" lang="ko-KR" sz="1600" u="none" cap="none" strike="sng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협업하기(1+1) Check out Branch!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3. 협업하기(2) Pull Request &amp; Merge</a:t>
            </a:r>
            <a:endParaRPr/>
          </a:p>
        </p:txBody>
      </p:sp>
      <p:pic>
        <p:nvPicPr>
          <p:cNvPr id="426" name="Google Shape;426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2637" y="2277963"/>
            <a:ext cx="2302075" cy="23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75829" y="2004356"/>
            <a:ext cx="425817" cy="39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1646" y="2240975"/>
            <a:ext cx="425817" cy="39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84303" y="2637296"/>
            <a:ext cx="425817" cy="3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7"/>
          <p:cNvSpPr/>
          <p:nvPr/>
        </p:nvSpPr>
        <p:spPr>
          <a:xfrm rot="5400000">
            <a:off x="4556912" y="4196237"/>
            <a:ext cx="218767" cy="188592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435" name="Google Shape;43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38213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8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3-1-1. Push된 2개 이상의 브랜치가 현재 열려있다.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7" name="Google Shape;437;p58"/>
          <p:cNvSpPr/>
          <p:nvPr/>
        </p:nvSpPr>
        <p:spPr>
          <a:xfrm>
            <a:off x="1021882" y="2771192"/>
            <a:ext cx="1856072" cy="83975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8" name="Google Shape;438;p58"/>
          <p:cNvSpPr/>
          <p:nvPr/>
        </p:nvSpPr>
        <p:spPr>
          <a:xfrm>
            <a:off x="3262965" y="2360940"/>
            <a:ext cx="731519" cy="286007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, 모니터, 노트북이(가) 표시된 사진&#10;&#10;자동 생성된 설명" id="443" name="Google Shape;44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382139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9"/>
          <p:cNvSpPr/>
          <p:nvPr/>
        </p:nvSpPr>
        <p:spPr>
          <a:xfrm>
            <a:off x="1106906" y="2206936"/>
            <a:ext cx="2723949" cy="62289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5" name="Google Shape;445;p59"/>
          <p:cNvSpPr/>
          <p:nvPr/>
        </p:nvSpPr>
        <p:spPr>
          <a:xfrm>
            <a:off x="1106905" y="3841626"/>
            <a:ext cx="2723950" cy="96138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6" name="Google Shape;446;p59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3-1-2. 레포의 기본값으로 지정된 브랜치와 작성중인(Active) 브랜치를 확인할 수 있다.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451" name="Google Shape;45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38213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0"/>
          <p:cNvSpPr/>
          <p:nvPr/>
        </p:nvSpPr>
        <p:spPr>
          <a:xfrm>
            <a:off x="1106905" y="2229688"/>
            <a:ext cx="2723950" cy="119931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3" name="Google Shape;453;p60"/>
          <p:cNvSpPr/>
          <p:nvPr/>
        </p:nvSpPr>
        <p:spPr>
          <a:xfrm>
            <a:off x="2449630" y="1814199"/>
            <a:ext cx="707456" cy="32261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4" name="Google Shape;454;p60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3-1-2. 레포의 기본값으로 지정된 브랜치와 작성중인(Active) 브랜치를 확인할 수 있다.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459" name="Google Shape;45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1824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1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3-1-3. Fetch From Upstream을 통해 웹(Remote) 상태를 Eclipse에서도 확인할 수 있다.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1" name="Google Shape;461;p61"/>
          <p:cNvSpPr/>
          <p:nvPr/>
        </p:nvSpPr>
        <p:spPr>
          <a:xfrm>
            <a:off x="2387065" y="2879100"/>
            <a:ext cx="2184935" cy="874753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, 실내이(가) 표시된 사진&#10;&#10;자동 생성된 설명" id="97" name="Google Shape;9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38213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1-1. 깃허브 레포 메인화면에 소유자가 로그인하고, Settings를 클릭한다.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5557520" y="1442720"/>
            <a:ext cx="619760" cy="31496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466" name="Google Shape;46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382139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2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3-2-1. 작성중인(Active) 브랜치를 기본(Default) 브랜치인 master에 합쳐보자.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8" name="Google Shape;468;p62"/>
          <p:cNvSpPr/>
          <p:nvPr/>
        </p:nvSpPr>
        <p:spPr>
          <a:xfrm>
            <a:off x="6670307" y="2924249"/>
            <a:ext cx="1270535" cy="316487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, 모니터이(가) 표시된 사진&#10;&#10;자동 생성된 설명" id="473" name="Google Shape;47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38213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3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3-2-2. 작성중인(Active) 브랜치를 기본(Default) 브랜치인 master에 합쳐보자.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: 기준(base) 브랜치의 입장에서 내려받도록(Pull) 요청(request)을 생성한다.</a:t>
            </a:r>
            <a:endParaRPr/>
          </a:p>
        </p:txBody>
      </p:sp>
      <p:sp>
        <p:nvSpPr>
          <p:cNvPr id="475" name="Google Shape;475;p63"/>
          <p:cNvSpPr/>
          <p:nvPr/>
        </p:nvSpPr>
        <p:spPr>
          <a:xfrm>
            <a:off x="3551721" y="2452611"/>
            <a:ext cx="2839454" cy="242463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6" name="Google Shape;476;p63"/>
          <p:cNvSpPr txBox="1"/>
          <p:nvPr/>
        </p:nvSpPr>
        <p:spPr>
          <a:xfrm>
            <a:off x="6516303" y="1338250"/>
            <a:ext cx="239520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만약 두 브랜치를 합치는 데에</a:t>
            </a:r>
            <a:endParaRPr b="1" i="0" sz="1000" u="none" cap="none" strike="noStrike">
              <a:solidFill>
                <a:srgbClr val="C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깃허브가 충돌을 예상한다면</a:t>
            </a:r>
            <a:endParaRPr b="1" i="0" sz="1000" u="none" cap="none" strike="noStrike">
              <a:solidFill>
                <a:srgbClr val="C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아래에 보라색 버튼이 나타난다.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합치는 요청을 하기 전에</a:t>
            </a:r>
            <a:endParaRPr b="1" i="0" sz="1000" u="none" cap="none" strike="noStrike">
              <a:solidFill>
                <a:srgbClr val="C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요청자가 충돌포인트를 해소시켜서</a:t>
            </a:r>
            <a:endParaRPr b="1" i="0" sz="1000" u="none" cap="none" strike="noStrike">
              <a:solidFill>
                <a:srgbClr val="C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신청할 수 있다. (</a:t>
            </a:r>
            <a:r>
              <a:rPr b="1" i="0" lang="ko-KR" sz="1000" u="none" cap="none" strike="noStrike">
                <a:solidFill>
                  <a:srgbClr val="C00000"/>
                </a:solidFill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1단계 conflict 해결법</a:t>
            </a:r>
            <a:r>
              <a:rPr b="1" i="0" lang="ko-KR" sz="1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 i="0" sz="1000" u="none" cap="none" strike="noStrike">
              <a:solidFill>
                <a:srgbClr val="C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7" name="Google Shape;477;p63"/>
          <p:cNvSpPr/>
          <p:nvPr/>
        </p:nvSpPr>
        <p:spPr>
          <a:xfrm>
            <a:off x="6516303" y="2452610"/>
            <a:ext cx="1318661" cy="242463"/>
          </a:xfrm>
          <a:prstGeom prst="rect">
            <a:avLst/>
          </a:prstGeom>
          <a:noFill/>
          <a:ln cap="flat" cmpd="sng" w="222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8" name="Google Shape;478;p63"/>
          <p:cNvSpPr/>
          <p:nvPr/>
        </p:nvSpPr>
        <p:spPr>
          <a:xfrm>
            <a:off x="4937759" y="5178590"/>
            <a:ext cx="1453415" cy="36379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9" name="Google Shape;479;p63"/>
          <p:cNvSpPr/>
          <p:nvPr/>
        </p:nvSpPr>
        <p:spPr>
          <a:xfrm>
            <a:off x="1509561" y="2827274"/>
            <a:ext cx="2667803" cy="1051707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cv</a:t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0" name="Google Shape;480;p63"/>
          <p:cNvSpPr txBox="1"/>
          <p:nvPr/>
        </p:nvSpPr>
        <p:spPr>
          <a:xfrm>
            <a:off x="1434164" y="3906806"/>
            <a:ext cx="302037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합치는 신청(request)의 제목과 내용을 작성</a:t>
            </a:r>
            <a:endParaRPr/>
          </a:p>
        </p:txBody>
      </p:sp>
      <p:sp>
        <p:nvSpPr>
          <p:cNvPr id="481" name="Google Shape;481;p63"/>
          <p:cNvSpPr/>
          <p:nvPr/>
        </p:nvSpPr>
        <p:spPr>
          <a:xfrm>
            <a:off x="1309036" y="2452610"/>
            <a:ext cx="2242686" cy="242463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cv</a:t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486" name="Google Shape;48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38213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4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3-2-3. 요청을 신청하면 이렇게 내역을 볼 수 있다.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, 노트북이(가) 표시된 사진&#10;&#10;자동 생성된 설명" id="492" name="Google Shape;49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382139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5"/>
          <p:cNvSpPr/>
          <p:nvPr/>
        </p:nvSpPr>
        <p:spPr>
          <a:xfrm>
            <a:off x="6439300" y="1402735"/>
            <a:ext cx="2541071" cy="1840979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4" name="Google Shape;494;p65"/>
          <p:cNvSpPr/>
          <p:nvPr/>
        </p:nvSpPr>
        <p:spPr>
          <a:xfrm>
            <a:off x="1018671" y="603839"/>
            <a:ext cx="3784335" cy="358688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cv</a:t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5" name="Google Shape;495;p65"/>
          <p:cNvSpPr/>
          <p:nvPr/>
        </p:nvSpPr>
        <p:spPr>
          <a:xfrm>
            <a:off x="1018671" y="1402735"/>
            <a:ext cx="5420630" cy="1840979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6" name="Google Shape;496;p65"/>
          <p:cNvSpPr txBox="1"/>
          <p:nvPr/>
        </p:nvSpPr>
        <p:spPr>
          <a:xfrm>
            <a:off x="6405650" y="4596034"/>
            <a:ext cx="2645276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충돌사항에 대하여 각자가 메모를 남기고</a:t>
            </a:r>
            <a:endParaRPr b="1" i="0" sz="1000" u="none" cap="none" strike="noStrike">
              <a:solidFill>
                <a:srgbClr val="C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소스를 합치는 내용에 대한 별도의 채팅보드로</a:t>
            </a:r>
            <a:endParaRPr b="1" i="0" sz="1000" u="none" cap="none" strike="noStrike">
              <a:solidFill>
                <a:srgbClr val="C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대화를 남길 수 있다. (comment)</a:t>
            </a:r>
            <a:endParaRPr b="1" i="0" sz="1000" u="none" cap="none" strike="noStrike">
              <a:solidFill>
                <a:srgbClr val="C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7" name="Google Shape;497;p65"/>
          <p:cNvSpPr txBox="1"/>
          <p:nvPr/>
        </p:nvSpPr>
        <p:spPr>
          <a:xfrm>
            <a:off x="6423284" y="1668262"/>
            <a:ext cx="2627642" cy="1450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만약 시간이 흘러서 두 브랜치를 합치는 데에</a:t>
            </a:r>
            <a:endParaRPr b="1" i="0" sz="10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깃허브가 충돌이 발생했다고 보고하면</a:t>
            </a:r>
            <a:endParaRPr b="1" i="0" sz="10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보라색 버튼으로 나타난다</a:t>
            </a:r>
            <a:endParaRPr b="1" i="0" sz="10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- 합치는 작업을 수행하는 브랜치 소유자가</a:t>
            </a:r>
            <a:endParaRPr b="1" i="0" sz="10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충돌포인트를 해소시키고 Merge할 수 있다.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(</a:t>
            </a:r>
            <a:r>
              <a:rPr b="1" i="0" lang="ko-KR" sz="1000" u="none" cap="none" strike="noStrike">
                <a:solidFill>
                  <a:srgbClr val="C00000"/>
                </a:solidFill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2단계 conflict 해결법</a:t>
            </a:r>
            <a:r>
              <a:rPr b="1" i="0" lang="ko-KR" sz="10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 i="0" sz="10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8" name="Google Shape;498;p65"/>
          <p:cNvSpPr/>
          <p:nvPr/>
        </p:nvSpPr>
        <p:spPr>
          <a:xfrm>
            <a:off x="1575333" y="2815095"/>
            <a:ext cx="1341122" cy="313189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9" name="Google Shape;499;p65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3-2-4. 소스를 가진 두 브랜치를 실제로 합치기 위해 협의를 진행 후 합친다.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: Merge pull request</a:t>
            </a:r>
            <a:endParaRPr/>
          </a:p>
        </p:txBody>
      </p:sp>
      <p:sp>
        <p:nvSpPr>
          <p:cNvPr id="500" name="Google Shape;500;p65"/>
          <p:cNvSpPr/>
          <p:nvPr/>
        </p:nvSpPr>
        <p:spPr>
          <a:xfrm>
            <a:off x="5678905" y="4636824"/>
            <a:ext cx="675386" cy="313189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, 노트북이(가) 표시된 사진&#10;&#10;자동 생성된 설명" id="505" name="Google Shape;50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38213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6"/>
          <p:cNvSpPr/>
          <p:nvPr/>
        </p:nvSpPr>
        <p:spPr>
          <a:xfrm>
            <a:off x="1018671" y="940724"/>
            <a:ext cx="5420630" cy="1080582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7" name="Google Shape;507;p66"/>
          <p:cNvSpPr/>
          <p:nvPr/>
        </p:nvSpPr>
        <p:spPr>
          <a:xfrm>
            <a:off x="4571999" y="5376985"/>
            <a:ext cx="1114927" cy="330796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8" name="Google Shape;508;p66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3-2-5. 협의하는 과정에 코멘트를 남기면, Merge는 선택가능하도록 계속 나타난다.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9" name="Google Shape;509;p66"/>
          <p:cNvSpPr txBox="1"/>
          <p:nvPr/>
        </p:nvSpPr>
        <p:spPr>
          <a:xfrm>
            <a:off x="6439301" y="5265384"/>
            <a:ext cx="192552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대화를 남길 때, 열려있는(open)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요청(request)를 닫는다 (close)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: Close and commnet</a:t>
            </a:r>
            <a:endParaRPr b="1" i="0" sz="1000" u="none" cap="none" strike="noStrike">
              <a:solidFill>
                <a:srgbClr val="C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0" name="Google Shape;510;p66"/>
          <p:cNvSpPr txBox="1"/>
          <p:nvPr/>
        </p:nvSpPr>
        <p:spPr>
          <a:xfrm>
            <a:off x="1586563" y="4495330"/>
            <a:ext cx="1435769" cy="2000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7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닫기</a:t>
            </a:r>
            <a:endParaRPr b="0" i="0" sz="7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515" name="Google Shape;51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38213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7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3-2-5. Merge하지 않고 요청(request)를 닫은 상태이다.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7" name="Google Shape;517;p67"/>
          <p:cNvSpPr/>
          <p:nvPr/>
        </p:nvSpPr>
        <p:spPr>
          <a:xfrm>
            <a:off x="1010653" y="1035993"/>
            <a:ext cx="635267" cy="292293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8" name="Google Shape;518;p67"/>
          <p:cNvSpPr/>
          <p:nvPr/>
        </p:nvSpPr>
        <p:spPr>
          <a:xfrm>
            <a:off x="1471062" y="4408371"/>
            <a:ext cx="2148037" cy="1113159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9" name="Google Shape;519;p67"/>
          <p:cNvSpPr txBox="1"/>
          <p:nvPr/>
        </p:nvSpPr>
        <p:spPr>
          <a:xfrm>
            <a:off x="3619099" y="5121420"/>
            <a:ext cx="288893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요청을 닫는다고해서 자동으로 합쳐지지 않습니다.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요청에 대한 대화창구를 마치는 것입니다.</a:t>
            </a:r>
            <a:endParaRPr/>
          </a:p>
        </p:txBody>
      </p:sp>
      <p:sp>
        <p:nvSpPr>
          <p:cNvPr id="520" name="Google Shape;520;p67"/>
          <p:cNvSpPr txBox="1"/>
          <p:nvPr/>
        </p:nvSpPr>
        <p:spPr>
          <a:xfrm>
            <a:off x="1548062" y="4841839"/>
            <a:ext cx="1435769" cy="2000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7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닫기</a:t>
            </a:r>
            <a:endParaRPr b="0" i="0" sz="7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1" name="Google Shape;521;p67"/>
          <p:cNvSpPr/>
          <p:nvPr/>
        </p:nvSpPr>
        <p:spPr>
          <a:xfrm>
            <a:off x="1548062" y="5736657"/>
            <a:ext cx="1763029" cy="21834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526" name="Google Shape;52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382139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68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3-2-6. 해당 브랜치는 작성중인(Active) 브랜치 에서 제외되었다.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: 요청이 닫혀 브랜치 작업이 마무리되었기 때문이다.</a:t>
            </a:r>
            <a:endParaRPr/>
          </a:p>
        </p:txBody>
      </p:sp>
      <p:sp>
        <p:nvSpPr>
          <p:cNvPr id="528" name="Google Shape;528;p68"/>
          <p:cNvSpPr/>
          <p:nvPr/>
        </p:nvSpPr>
        <p:spPr>
          <a:xfrm>
            <a:off x="1037925" y="2743201"/>
            <a:ext cx="6931793" cy="519763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533" name="Google Shape;53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1824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9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3-2-7. 닫힌 브랜치를 지우지 않았고, master 브랜치에 합치지 않았으므로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이클립스에서 Fetch from Upstream을 해도 변화는 없다 </a:t>
            </a: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: 실제로 웹(remote)는 변화가 없다.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539" name="Google Shape;53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382139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0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3-2-8. 닫힌 요청을 다시 열어보자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1" name="Google Shape;541;p70"/>
          <p:cNvSpPr/>
          <p:nvPr/>
        </p:nvSpPr>
        <p:spPr>
          <a:xfrm>
            <a:off x="2396691" y="1442186"/>
            <a:ext cx="1001027" cy="309612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2" name="Google Shape;542;p70"/>
          <p:cNvSpPr txBox="1"/>
          <p:nvPr/>
        </p:nvSpPr>
        <p:spPr>
          <a:xfrm>
            <a:off x="2510842" y="1751798"/>
            <a:ext cx="3379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닫힌 요청은 이 곳에서 확인할 수 있고, 다시 열 수 있습니다.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547" name="Google Shape;54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382139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71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3-2-9. 닫힌 Pull request를 확인하고 다시 열었다</a:t>
            </a:r>
            <a:endParaRPr b="1" i="0" sz="1800" u="none" cap="none" strike="noStrike">
              <a:solidFill>
                <a:srgbClr val="FFFF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: Merge를 수행확인(Confirm)합니다.</a:t>
            </a:r>
            <a:endParaRPr/>
          </a:p>
        </p:txBody>
      </p:sp>
      <p:sp>
        <p:nvSpPr>
          <p:cNvPr id="549" name="Google Shape;549;p71"/>
          <p:cNvSpPr/>
          <p:nvPr/>
        </p:nvSpPr>
        <p:spPr>
          <a:xfrm>
            <a:off x="1443789" y="1799925"/>
            <a:ext cx="2589196" cy="83975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0" name="Google Shape;550;p71"/>
          <p:cNvSpPr/>
          <p:nvPr/>
        </p:nvSpPr>
        <p:spPr>
          <a:xfrm>
            <a:off x="1443788" y="3009122"/>
            <a:ext cx="5005137" cy="130299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1" name="Google Shape;551;p71"/>
          <p:cNvSpPr/>
          <p:nvPr/>
        </p:nvSpPr>
        <p:spPr>
          <a:xfrm>
            <a:off x="1586564" y="3872990"/>
            <a:ext cx="925630" cy="32362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2" name="Google Shape;552;p71"/>
          <p:cNvSpPr/>
          <p:nvPr/>
        </p:nvSpPr>
        <p:spPr>
          <a:xfrm>
            <a:off x="6448925" y="1984647"/>
            <a:ext cx="635269" cy="54861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3" name="Google Shape;553;p71"/>
          <p:cNvSpPr/>
          <p:nvPr/>
        </p:nvSpPr>
        <p:spPr>
          <a:xfrm>
            <a:off x="1028298" y="611821"/>
            <a:ext cx="558266" cy="35070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4" name="Google Shape;554;p71"/>
          <p:cNvSpPr txBox="1"/>
          <p:nvPr/>
        </p:nvSpPr>
        <p:spPr>
          <a:xfrm>
            <a:off x="4011036" y="2393458"/>
            <a:ext cx="8595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다시 열었다.</a:t>
            </a:r>
            <a:endParaRPr/>
          </a:p>
        </p:txBody>
      </p:sp>
      <p:sp>
        <p:nvSpPr>
          <p:cNvPr id="555" name="Google Shape;555;p71"/>
          <p:cNvSpPr txBox="1"/>
          <p:nvPr/>
        </p:nvSpPr>
        <p:spPr>
          <a:xfrm>
            <a:off x="6448925" y="3949882"/>
            <a:ext cx="228780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Merger를 수행한다.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두 브랜치가 실제로 합쳐지는 과정이다.</a:t>
            </a:r>
            <a:endParaRPr/>
          </a:p>
        </p:txBody>
      </p:sp>
      <p:sp>
        <p:nvSpPr>
          <p:cNvPr id="556" name="Google Shape;556;p71"/>
          <p:cNvSpPr txBox="1"/>
          <p:nvPr/>
        </p:nvSpPr>
        <p:spPr>
          <a:xfrm>
            <a:off x="7084194" y="1923263"/>
            <a:ext cx="184217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Merge작업에 참여한</a:t>
            </a:r>
            <a:endParaRPr b="1" i="0" sz="1000" u="none" cap="none" strike="noStrike">
              <a:solidFill>
                <a:srgbClr val="C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협업자 목록이다.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자신이 작업한 두 브랜치를</a:t>
            </a:r>
            <a:endParaRPr b="1" i="0" sz="1000" u="none" cap="none" strike="noStrike">
              <a:solidFill>
                <a:srgbClr val="C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하나의 브랜치로 합치고 있다.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, 노트북, 모니터이(가) 표시된 사진&#10;&#10;자동 생성된 설명" id="104" name="Google Shape;10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38213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1-1. 이 곳에서 레포의 이름을 수정 할 수 있지만, 가급적 수정하지 않는 것을 권장한다.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2814320" y="2367280"/>
            <a:ext cx="2407920" cy="51816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, 노트북이(가) 표시된 사진&#10;&#10;자동 생성된 설명" id="561" name="Google Shape;56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38213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72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3-2-10. 두 브랜치가 안전하게 합쳐 졌다.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3" name="Google Shape;563;p72"/>
          <p:cNvSpPr/>
          <p:nvPr/>
        </p:nvSpPr>
        <p:spPr>
          <a:xfrm>
            <a:off x="1472665" y="3429000"/>
            <a:ext cx="3291840" cy="353728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568" name="Google Shape;568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382139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73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3-2-11. 합치기 전의 두 브랜치에 담겨있던 소스가 master 브랜치에 안전하게 모였다.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0" name="Google Shape;570;p73"/>
          <p:cNvSpPr/>
          <p:nvPr/>
        </p:nvSpPr>
        <p:spPr>
          <a:xfrm>
            <a:off x="1155032" y="3118586"/>
            <a:ext cx="6833936" cy="281539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1" name="Google Shape;571;p73"/>
          <p:cNvSpPr/>
          <p:nvPr/>
        </p:nvSpPr>
        <p:spPr>
          <a:xfrm>
            <a:off x="1116532" y="1827197"/>
            <a:ext cx="885524" cy="281539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2" name="Google Shape;572;p73"/>
          <p:cNvSpPr/>
          <p:nvPr/>
        </p:nvSpPr>
        <p:spPr>
          <a:xfrm>
            <a:off x="1116532" y="2117560"/>
            <a:ext cx="4129236" cy="281539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3" name="Google Shape;573;p73"/>
          <p:cNvSpPr txBox="1"/>
          <p:nvPr/>
        </p:nvSpPr>
        <p:spPr>
          <a:xfrm>
            <a:off x="1155032" y="3392281"/>
            <a:ext cx="532549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master 브랜치에 없고, 합치려는 브랜치에 있던 내용이 잘 반영되었다. ( 경로까지 지켜가면서! )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578" name="Google Shape;57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1824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4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3-3-1. 합쳐진 내용을 이클립스에서 확인하기위해 </a:t>
            </a:r>
            <a:r>
              <a:rPr b="1"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Fetch From Upstream</a:t>
            </a: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으로</a:t>
            </a:r>
            <a:endParaRPr b="1" i="0" sz="1800" u="none" cap="none" strike="noStrike">
              <a:solidFill>
                <a:srgbClr val="FFFF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웹(remote)에서 생긴 변화내용을 가져와서 갱신하자.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0" name="Google Shape;580;p74"/>
          <p:cNvSpPr/>
          <p:nvPr/>
        </p:nvSpPr>
        <p:spPr>
          <a:xfrm>
            <a:off x="2444817" y="1395663"/>
            <a:ext cx="4350618" cy="331109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585" name="Google Shape;58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601824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5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3-3-2. History 탭에서 합쳐진 모습을 확인 할 수 있다.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7" name="Google Shape;587;p75"/>
          <p:cNvSpPr/>
          <p:nvPr/>
        </p:nvSpPr>
        <p:spPr>
          <a:xfrm>
            <a:off x="2377441" y="2877954"/>
            <a:ext cx="4235116" cy="105878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592" name="Google Shape;59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382139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76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3-4-1. 남아 있는 다른 브랜치도 master로 합쳐 보자.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4" name="Google Shape;594;p76"/>
          <p:cNvSpPr/>
          <p:nvPr/>
        </p:nvSpPr>
        <p:spPr>
          <a:xfrm>
            <a:off x="6651057" y="2916455"/>
            <a:ext cx="1318661" cy="298383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, 모니터이(가) 표시된 사진&#10;&#10;자동 생성된 설명" id="599" name="Google Shape;59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382139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7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3-4-2. 합쳐지는 기준 브랜치(</a:t>
            </a:r>
            <a:r>
              <a:rPr b="1"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base:master</a:t>
            </a: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)로 해당 브랜치(</a:t>
            </a:r>
            <a:r>
              <a:rPr b="1"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compaer:branch-who-0218</a:t>
            </a: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)을 합치도록 신청할 때, </a:t>
            </a:r>
            <a:r>
              <a:rPr b="1"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신청자가 충돌을 해결하고, 내용을 기입하여 신청한다.</a:t>
            </a:r>
            <a:endParaRPr/>
          </a:p>
        </p:txBody>
      </p:sp>
      <p:sp>
        <p:nvSpPr>
          <p:cNvPr id="601" name="Google Shape;601;p77"/>
          <p:cNvSpPr/>
          <p:nvPr/>
        </p:nvSpPr>
        <p:spPr>
          <a:xfrm>
            <a:off x="1039528" y="2367815"/>
            <a:ext cx="6930190" cy="413886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2" name="Google Shape;602;p77"/>
          <p:cNvSpPr/>
          <p:nvPr/>
        </p:nvSpPr>
        <p:spPr>
          <a:xfrm>
            <a:off x="4947385" y="5149515"/>
            <a:ext cx="1453416" cy="392869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, 노트북이(가) 표시된 사진&#10;&#10;자동 생성된 설명" id="607" name="Google Shape;60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401736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8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3-4-3. 일반 사용자는 동등한 협업 권한이 있으므로, Merge pull request를 할 때는</a:t>
            </a:r>
            <a:endParaRPr b="1" i="0" sz="1800" u="none" cap="none" strike="noStrike">
              <a:solidFill>
                <a:srgbClr val="FFFF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브랜치를 작업한 소유주와 PM, PL급의 각 부서담당자와 충분한 논의를 거쳐야 한다.</a:t>
            </a:r>
            <a:endParaRPr/>
          </a:p>
        </p:txBody>
      </p:sp>
      <p:sp>
        <p:nvSpPr>
          <p:cNvPr id="609" name="Google Shape;609;p78"/>
          <p:cNvSpPr/>
          <p:nvPr/>
        </p:nvSpPr>
        <p:spPr>
          <a:xfrm>
            <a:off x="1530417" y="4947384"/>
            <a:ext cx="1424539" cy="392869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0" name="Google Shape;610;p78"/>
          <p:cNvSpPr/>
          <p:nvPr/>
        </p:nvSpPr>
        <p:spPr>
          <a:xfrm>
            <a:off x="1530417" y="4468284"/>
            <a:ext cx="2906829" cy="392869"/>
          </a:xfrm>
          <a:prstGeom prst="rect">
            <a:avLst/>
          </a:prstGeom>
          <a:noFill/>
          <a:ln cap="flat" cmpd="sng" w="222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1" name="Google Shape;611;p78"/>
          <p:cNvSpPr txBox="1"/>
          <p:nvPr/>
        </p:nvSpPr>
        <p:spPr>
          <a:xfrm>
            <a:off x="4437246" y="4422543"/>
            <a:ext cx="192713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만약 충돌이 난다면</a:t>
            </a:r>
            <a:endParaRPr b="1" i="0" sz="1000" u="none" cap="none" strike="noStrike">
              <a:solidFill>
                <a:srgbClr val="C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이곳에 보라색 버튼이 나타나고,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이를 통해서 충돌이 나는 소스를</a:t>
            </a:r>
            <a:endParaRPr b="1" i="0" sz="1000" u="none" cap="none" strike="noStrike">
              <a:solidFill>
                <a:srgbClr val="C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줄 단위로 해결할 수 있다.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616" name="Google Shape;61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401736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79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3-4-4. 자동으로 완성된 커밋 메시지와 코멘트를 남기고</a:t>
            </a:r>
            <a:endParaRPr b="1" i="0" sz="1800" u="none" cap="none" strike="noStrike">
              <a:solidFill>
                <a:srgbClr val="FFFF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Merge를 실행확인(Confirm)한다.</a:t>
            </a:r>
            <a:endParaRPr/>
          </a:p>
        </p:txBody>
      </p:sp>
      <p:sp>
        <p:nvSpPr>
          <p:cNvPr id="618" name="Google Shape;618;p79"/>
          <p:cNvSpPr/>
          <p:nvPr/>
        </p:nvSpPr>
        <p:spPr>
          <a:xfrm>
            <a:off x="1559293" y="4697128"/>
            <a:ext cx="952901" cy="33688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, 노트북, 모니터이(가) 표시된 사진&#10;&#10;자동 생성된 설명" id="623" name="Google Shape;62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401736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80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3-4-5. 안전하게 합쳐 졌다.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5" name="Google Shape;625;p80"/>
          <p:cNvSpPr/>
          <p:nvPr/>
        </p:nvSpPr>
        <p:spPr>
          <a:xfrm>
            <a:off x="1491916" y="3429000"/>
            <a:ext cx="3291840" cy="33688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6" name="Google Shape;626;p80"/>
          <p:cNvSpPr/>
          <p:nvPr/>
        </p:nvSpPr>
        <p:spPr>
          <a:xfrm>
            <a:off x="1568918" y="4042612"/>
            <a:ext cx="2319688" cy="18288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7" name="Google Shape;627;p80"/>
          <p:cNvSpPr/>
          <p:nvPr/>
        </p:nvSpPr>
        <p:spPr>
          <a:xfrm>
            <a:off x="5948413" y="3429000"/>
            <a:ext cx="518160" cy="33688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8" name="Google Shape;628;p80"/>
          <p:cNvSpPr txBox="1"/>
          <p:nvPr/>
        </p:nvSpPr>
        <p:spPr>
          <a:xfrm>
            <a:off x="6466573" y="3457876"/>
            <a:ext cx="171553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Merge를 취소할 수 도 있다.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633" name="Google Shape;63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1824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81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3-4-6. 마찬가지로 이클립스에서도 </a:t>
            </a:r>
            <a:r>
              <a:rPr b="1"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Fetch From Upstream</a:t>
            </a: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을 수행하여 </a:t>
            </a:r>
            <a:endParaRPr b="1" i="0" sz="1800" u="none" cap="none" strike="noStrike">
              <a:solidFill>
                <a:srgbClr val="FFFF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웹(remote)의 변화를 확인 할 수 있다.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5" name="Google Shape;635;p81"/>
          <p:cNvSpPr/>
          <p:nvPr/>
        </p:nvSpPr>
        <p:spPr>
          <a:xfrm>
            <a:off x="2358189" y="2758867"/>
            <a:ext cx="4292867" cy="1197116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, 노트북이(가) 표시된 사진&#10;&#10;자동 생성된 설명" id="111" name="Google Shape;11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37931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1-2-1. 좌측 Collaborators 클릭하고, 협업자로 지정하고 싶은 사용자의 닉네임을 입력한다.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: 검색되지 않는 사용자는 계정이 없거나, 아직 이메일 인증 받지 않은 사용자인 경우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1117600" y="2103120"/>
            <a:ext cx="1595120" cy="32512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2895600" y="3209978"/>
            <a:ext cx="1442720" cy="58986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640" name="Google Shape;640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1824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82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3-4-7. 합쳐진 master 브랜치로부터 </a:t>
            </a:r>
            <a:r>
              <a:rPr b="1"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Local에 새 브랜치(branch-merge)를 생성</a:t>
            </a: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하여</a:t>
            </a:r>
            <a:endParaRPr b="1" i="0" sz="1800" u="none" cap="none" strike="noStrike">
              <a:solidFill>
                <a:srgbClr val="FFFF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작업을 이어나가고 협업을 반복합니다.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2" name="Google Shape;642;p82"/>
          <p:cNvSpPr/>
          <p:nvPr/>
        </p:nvSpPr>
        <p:spPr>
          <a:xfrm>
            <a:off x="3108960" y="3031957"/>
            <a:ext cx="673768" cy="19250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3" name="Google Shape;643;p82"/>
          <p:cNvSpPr/>
          <p:nvPr/>
        </p:nvSpPr>
        <p:spPr>
          <a:xfrm>
            <a:off x="441158" y="1394058"/>
            <a:ext cx="1888156" cy="18448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648" name="Google Shape;648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401736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83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3-5-1. 작업이 완료되서 닫힌 브랜치를 지워보자 : </a:t>
            </a:r>
            <a:r>
              <a:rPr b="1"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가지치기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0" name="Google Shape;650;p83"/>
          <p:cNvSpPr/>
          <p:nvPr/>
        </p:nvSpPr>
        <p:spPr>
          <a:xfrm>
            <a:off x="2348564" y="1420955"/>
            <a:ext cx="1106906" cy="350093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1" name="Google Shape;651;p83"/>
          <p:cNvSpPr/>
          <p:nvPr/>
        </p:nvSpPr>
        <p:spPr>
          <a:xfrm>
            <a:off x="1904198" y="3358277"/>
            <a:ext cx="598370" cy="22232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, 모니터, 노트북이(가) 표시된 사진&#10;&#10;자동 생성된 설명" id="656" name="Google Shape;656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401736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84"/>
          <p:cNvSpPr/>
          <p:nvPr/>
        </p:nvSpPr>
        <p:spPr>
          <a:xfrm>
            <a:off x="5427043" y="5187077"/>
            <a:ext cx="906379" cy="33782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8" name="Google Shape;658;p84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3-5-2. 안전히 합쳐진 브랜치는 기능을 모두 다 했다.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추후에 사용될 </a:t>
            </a:r>
            <a:r>
              <a:rPr b="1"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다른 브랜치들과 구분하기 위해</a:t>
            </a: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 닫힌 브랜치는 지워준다.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모니터, 스크린샷, 노트북, 실내이(가) 표시된 사진&#10;&#10;자동 생성된 설명" id="663" name="Google Shape;663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401736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5"/>
          <p:cNvSpPr/>
          <p:nvPr/>
        </p:nvSpPr>
        <p:spPr>
          <a:xfrm>
            <a:off x="1461434" y="5042698"/>
            <a:ext cx="3312697" cy="33782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5" name="Google Shape;665;p85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3-5-3. 안전히 지워졌다</a:t>
            </a:r>
            <a:endParaRPr b="1" i="0" sz="1800" u="none" cap="none" strike="noStrike">
              <a:solidFill>
                <a:srgbClr val="FFFF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: 복원도 가능하다. git이 모든 정보를 기록하고 있기 때문이다. 하지만 완벽하진 않다.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670" name="Google Shape;670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401736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86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3-5-4. 의미있는 브랜치만 선별되어 관리된다.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2" name="Google Shape;672;p86"/>
          <p:cNvSpPr/>
          <p:nvPr/>
        </p:nvSpPr>
        <p:spPr>
          <a:xfrm>
            <a:off x="3309485" y="2377441"/>
            <a:ext cx="656124" cy="24063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677" name="Google Shape;67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1824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7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3-5-5. 그러나, 이클립스에서는 계속 노출된다 : </a:t>
            </a:r>
            <a:r>
              <a:rPr b="1"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.git에 존재하는 정보를 모두 읽고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웹에서 지운 자료가 이클립스에 등록된 상태이므로, 지우기전까지 계속 노출된다.</a:t>
            </a:r>
            <a:endParaRPr/>
          </a:p>
        </p:txBody>
      </p:sp>
      <p:sp>
        <p:nvSpPr>
          <p:cNvPr id="679" name="Google Shape;679;p87"/>
          <p:cNvSpPr/>
          <p:nvPr/>
        </p:nvSpPr>
        <p:spPr>
          <a:xfrm>
            <a:off x="450781" y="1915428"/>
            <a:ext cx="1888157" cy="40426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684" name="Google Shape;684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401736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88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3-5-6. 실제 정보가 보관되는 기준은 깃 웹 서버이므로,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브랜치 관리는 웹을 기준으로 보도록 한다.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89"/>
          <p:cNvGrpSpPr/>
          <p:nvPr/>
        </p:nvGrpSpPr>
        <p:grpSpPr>
          <a:xfrm>
            <a:off x="2688663" y="2571648"/>
            <a:ext cx="3766675" cy="1714700"/>
            <a:chOff x="2601025" y="2685398"/>
            <a:chExt cx="3766675" cy="1714700"/>
          </a:xfrm>
        </p:grpSpPr>
        <p:sp>
          <p:nvSpPr>
            <p:cNvPr id="691" name="Google Shape;691;p89"/>
            <p:cNvSpPr txBox="1"/>
            <p:nvPr/>
          </p:nvSpPr>
          <p:spPr>
            <a:xfrm>
              <a:off x="4315700" y="2867000"/>
              <a:ext cx="2052000" cy="13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1" i="0" lang="ko-KR" sz="8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Git</a:t>
              </a:r>
              <a:endParaRPr b="1" i="0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2" name="Google Shape;692;p8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01025" y="2685398"/>
              <a:ext cx="1714678" cy="1714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3" name="Google Shape;693;p89"/>
            <p:cNvSpPr txBox="1"/>
            <p:nvPr/>
          </p:nvSpPr>
          <p:spPr>
            <a:xfrm>
              <a:off x="4409925" y="3959450"/>
              <a:ext cx="1592400" cy="3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ko-KR" sz="1200" u="none" cap="none" strike="noStrike">
                  <a:solidFill>
                    <a:srgbClr val="B7B7B7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분산버전관리시스템</a:t>
              </a:r>
              <a:endParaRPr b="1" i="0" sz="1200" u="none" cap="none" strike="noStrike">
                <a:solidFill>
                  <a:srgbClr val="B7B7B7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694" name="Google Shape;694;p89"/>
          <p:cNvSpPr txBox="1"/>
          <p:nvPr/>
        </p:nvSpPr>
        <p:spPr>
          <a:xfrm>
            <a:off x="2688663" y="4415068"/>
            <a:ext cx="3766676" cy="782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EF86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Q</a:t>
            </a:r>
            <a:r>
              <a:rPr b="1" i="0" lang="ko-KR" sz="2400" u="none" cap="none" strike="noStrike">
                <a:solidFill>
                  <a:schemeClr val="accent4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uestion</a:t>
            </a:r>
            <a:endParaRPr b="1" i="0" sz="2400" u="none" cap="none" strike="noStrike">
              <a:solidFill>
                <a:schemeClr val="accent4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, 노트북, 모니터, 실내이(가) 표시된 사진&#10;&#10;자동 생성된 설명" id="119" name="Google Shape;1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38213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1-2-2. 협업자로 지정하고자 초대장을 이메일로 발송하였고, 응답을 기다리는 상태다.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2905760" y="2124333"/>
            <a:ext cx="5080000" cy="496948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, 모니터, 노트북, 실내이(가) 표시된 사진&#10;&#10;자동 생성된 설명" id="126" name="Google Shape;12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38213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/>
          <p:nvPr/>
        </p:nvSpPr>
        <p:spPr>
          <a:xfrm>
            <a:off x="4643120" y="2153920"/>
            <a:ext cx="2570480" cy="1198879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8" name="Google Shape;128;p21"/>
          <p:cNvSpPr/>
          <p:nvPr/>
        </p:nvSpPr>
        <p:spPr>
          <a:xfrm>
            <a:off x="0" y="6018246"/>
            <a:ext cx="9144000" cy="839754"/>
          </a:xfrm>
          <a:prstGeom prst="rect">
            <a:avLst/>
          </a:prstGeom>
          <a:solidFill>
            <a:srgbClr val="004B53">
              <a:alpha val="80000"/>
            </a:srgbClr>
          </a:solidFill>
          <a:ln cap="flat" cmpd="sng" w="127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1-2-3. 이메일 도착이 늦으면, 초대링크를 메신저로 전달하자.</a:t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